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75" r:id="rId2"/>
    <p:sldId id="461" r:id="rId3"/>
    <p:sldId id="462" r:id="rId4"/>
    <p:sldId id="463" r:id="rId5"/>
    <p:sldId id="464" r:id="rId6"/>
    <p:sldId id="465" r:id="rId7"/>
    <p:sldId id="466" r:id="rId8"/>
  </p:sldIdLst>
  <p:sldSz cx="9144000" cy="6858000" type="screen4x3"/>
  <p:notesSz cx="6797675" cy="9928225"/>
  <p:defaultTextStyle>
    <a:defPPr>
      <a:defRPr lang="ru-RU"/>
    </a:defPPr>
    <a:lvl1pPr algn="r" rtl="0" eaLnBrk="0" fontAlgn="base" hangingPunct="0">
      <a:spcBef>
        <a:spcPct val="20000"/>
      </a:spcBef>
      <a:spcAft>
        <a:spcPts val="600"/>
      </a:spcAft>
      <a:buClr>
        <a:srgbClr val="00FFCC"/>
      </a:buClr>
      <a:buSzPct val="75000"/>
      <a:buFont typeface="Monotype Sorts" pitchFamily="2" charset="2"/>
      <a:buChar char="n"/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20000"/>
      </a:spcBef>
      <a:spcAft>
        <a:spcPts val="600"/>
      </a:spcAft>
      <a:buClr>
        <a:srgbClr val="00FFCC"/>
      </a:buClr>
      <a:buSzPct val="75000"/>
      <a:buFont typeface="Monotype Sorts" pitchFamily="2" charset="2"/>
      <a:buChar char="n"/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20000"/>
      </a:spcBef>
      <a:spcAft>
        <a:spcPts val="600"/>
      </a:spcAft>
      <a:buClr>
        <a:srgbClr val="00FFCC"/>
      </a:buClr>
      <a:buSzPct val="75000"/>
      <a:buFont typeface="Monotype Sorts" pitchFamily="2" charset="2"/>
      <a:buChar char="n"/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20000"/>
      </a:spcBef>
      <a:spcAft>
        <a:spcPts val="600"/>
      </a:spcAft>
      <a:buClr>
        <a:srgbClr val="00FFCC"/>
      </a:buClr>
      <a:buSzPct val="75000"/>
      <a:buFont typeface="Monotype Sorts" pitchFamily="2" charset="2"/>
      <a:buChar char="n"/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20000"/>
      </a:spcBef>
      <a:spcAft>
        <a:spcPts val="600"/>
      </a:spcAft>
      <a:buClr>
        <a:srgbClr val="00FFCC"/>
      </a:buClr>
      <a:buSzPct val="75000"/>
      <a:buFont typeface="Monotype Sorts" pitchFamily="2" charset="2"/>
      <a:buChar char="n"/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FFFFFF"/>
    <a:srgbClr val="FF00CC"/>
    <a:srgbClr val="00FFFF"/>
    <a:srgbClr val="6600CC"/>
    <a:srgbClr val="006633"/>
    <a:srgbClr val="00CCCC"/>
    <a:srgbClr val="FFFF00"/>
    <a:srgbClr val="00FFCC"/>
    <a:srgbClr val="33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92" autoAdjust="0"/>
  </p:normalViewPr>
  <p:slideViewPr>
    <p:cSldViewPr>
      <p:cViewPr varScale="1">
        <p:scale>
          <a:sx n="116" d="100"/>
          <a:sy n="116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345"/>
        <p:guide pos="285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000" i="1"/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000" i="1"/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0"/>
            <a:r>
              <a:rPr lang="ru-RU" smtClean="0"/>
              <a:t>Второй уровень</a:t>
            </a:r>
          </a:p>
          <a:p>
            <a:pPr lvl="0"/>
            <a:r>
              <a:rPr lang="ru-RU" smtClean="0"/>
              <a:t>Третий уровень</a:t>
            </a:r>
          </a:p>
          <a:p>
            <a:pPr lvl="0"/>
            <a:r>
              <a:rPr lang="ru-RU" smtClean="0"/>
              <a:t>Четвертый уровень</a:t>
            </a:r>
          </a:p>
          <a:p>
            <a:pPr lvl="0"/>
            <a:r>
              <a:rPr lang="ru-RU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000" i="1"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000" i="1"/>
            </a:lvl1pPr>
          </a:lstStyle>
          <a:p>
            <a:fld id="{2E183BF2-8A8F-41B9-A8DE-1B2E6F2DA2C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58164-E404-43C2-84AD-459BC56326A1}" type="slidenum">
              <a:rPr lang="ru-RU"/>
              <a:pPr/>
              <a:t>1</a:t>
            </a:fld>
            <a:endParaRPr lang="ru-RU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0E1CA4FB-1B47-4EE0-B9EB-FDF19705F14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D6A83-FAB7-459C-B8C5-A413997A26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67966-81DC-4DCF-B676-01EA34FDEB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096F02-9A26-4888-9F1E-65A51A6CB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51B20-C41F-4230-B96E-9665FDE2AE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FB298-0A87-4C84-9141-F3574D0B9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6DD4E-2360-4EE2-945B-49408B3853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4467-5768-49B1-B017-93EFD1E45B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64EFD-A9C8-495B-952E-4062FE7768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2E8F6-016A-4706-BCC8-C64D77CC8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08656-4421-4083-95FC-6D55D64CAA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0A34B-1590-47EC-9DC3-08818F70D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sz="1400"/>
            </a:lvl1pPr>
          </a:lstStyle>
          <a:p>
            <a:fld id="{0332A5DC-E99E-4AA1-BE8A-334528CB49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ru-RU" dirty="0">
                <a:solidFill>
                  <a:srgbClr val="00FFCC"/>
                </a:solidFill>
              </a:rPr>
              <a:t>Задача «Право»  </a:t>
            </a:r>
            <a:br>
              <a:rPr lang="ru-RU" dirty="0">
                <a:solidFill>
                  <a:srgbClr val="00FFCC"/>
                </a:solidFill>
              </a:rPr>
            </a:br>
            <a:endParaRPr lang="ru-RU" sz="2500" dirty="0">
              <a:solidFill>
                <a:srgbClr val="00FFCC"/>
              </a:solidFill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4572000"/>
          </a:xfrm>
          <a:noFill/>
          <a:ln/>
        </p:spPr>
        <p:txBody>
          <a:bodyPr lIns="92075" tIns="46038" rIns="92075" bIns="46038"/>
          <a:lstStyle/>
          <a:p>
            <a:pPr>
              <a:buClr>
                <a:srgbClr val="FFFFFF"/>
              </a:buClr>
            </a:pP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  <a:t>Ведение базы данных нормативных правовых актов (ввод и корректировка текста, поиск информации, обмен данными)</a:t>
            </a:r>
          </a:p>
          <a:p>
            <a:pPr>
              <a:buClr>
                <a:srgbClr val="FFFFFF"/>
              </a:buClr>
            </a:pP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  <a:t>Публикация нормативных правовых</a:t>
            </a:r>
            <a:b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  <a:t>актов в сети Интернет</a:t>
            </a:r>
          </a:p>
          <a:p>
            <a:pPr>
              <a:buClr>
                <a:srgbClr val="FFFFFF"/>
              </a:buClr>
            </a:pP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  <a:t>Задание формализованных показателей</a:t>
            </a:r>
          </a:p>
          <a:p>
            <a:pPr>
              <a:buFont typeface="Monotype Sorts" pitchFamily="2" charset="2"/>
              <a:buNone/>
            </a:pPr>
            <a:endParaRPr kumimoji="0" lang="ru-RU" sz="2800" dirty="0"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198884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1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Ведение базы данных нормативных правовых актов (ввод и корректировка текста, поиск информации, обмен данными)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1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Публикация нормативных правовых</a:t>
            </a:r>
            <a:br>
              <a:rPr kumimoji="1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1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актов в сети Интернет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1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Задание формализованных показателей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Хлыст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ормоза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ормоза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ормоза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ормоза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ормоза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Тормоза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utoUpdateAnimBg="0"/>
      <p:bldP spid="205827" grpId="0" build="p" autoUpdateAnimBg="0"/>
      <p:bldP spid="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0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712968" cy="48245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endParaRPr lang="ru-RU" sz="2000" dirty="0" smtClean="0"/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федеральные законы;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законы субъектов Российской Федерации и органов местного самоуправления;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кодексы;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уставы муниципальных образований;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постановления (решения) избирательных комиссий; 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выписки из протоколов заседаний избирательных комиссий;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Font typeface="Wingdings 3"/>
              <a:buChar char=""/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уставы зарегистрированных политических партий, имеющих право участвовать в выборах.</a:t>
            </a:r>
          </a:p>
          <a:p>
            <a:pPr marL="365760" indent="-256032" algn="just">
              <a:spcAft>
                <a:spcPts val="0"/>
              </a:spcAft>
              <a:buClr>
                <a:srgbClr val="000099"/>
              </a:buClr>
              <a:buNone/>
              <a:defRPr/>
            </a:pPr>
            <a:endParaRPr lang="ru-RU" sz="17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108012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4">
                    <a:lumMod val="75000"/>
                  </a:schemeClr>
                </a:solidFill>
              </a:rPr>
              <a:t>Виды документов, вводимых в задачу «Право» ГАС «Выборы»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100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8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формализованных показателей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996690"/>
          <a:ext cx="9324528" cy="5816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469"/>
                <a:gridCol w="3083059"/>
              </a:tblGrid>
              <a:tr h="648071"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 возраст кандидата на должность (лет)</a:t>
                      </a:r>
                      <a:endParaRPr lang="ru-RU" sz="19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«Кандидат/Депутат»</a:t>
                      </a:r>
                      <a:endParaRPr lang="ru-RU" sz="19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95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Запрет самовыдвижения кандидата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«Кандидат/Депутат»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10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Срок официального опубликования результатов выборов (число дней от даты голосования)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«Кадры»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3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КОИБ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«Итоги»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10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Признак проведения голосования по открепительным удостоверениям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«Итоги»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36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Предельная сумма расходов (в рублях) из фонда кандидата (с учетом индексации)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«Контроль избирательных фондов»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10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Минимальное число членов инициативной группы для отзыва избранного должностного лица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«Планирование»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425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Код условия избрания кандидата на должность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«Планирование»</a:t>
                      </a:r>
                    </a:p>
                    <a:p>
                      <a:pPr marL="0" algn="l" defTabSz="914400" rtl="0" eaLnBrk="1" latinLnBrk="0" hangingPunct="1"/>
                      <a:endParaRPr lang="ru-RU" sz="19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Регламент</a:t>
            </a:r>
            <a:r>
              <a:rPr lang="ru-RU" sz="1200" dirty="0" smtClean="0">
                <a:solidFill>
                  <a:srgbClr val="00B0F0"/>
                </a:solidFill>
              </a:rPr>
              <a:t/>
            </a:r>
            <a:br>
              <a:rPr lang="ru-RU" sz="1200" dirty="0" smtClean="0">
                <a:solidFill>
                  <a:srgbClr val="00B0F0"/>
                </a:solidFill>
              </a:rPr>
            </a:br>
            <a:r>
              <a:rPr lang="ru-RU" sz="1200" dirty="0" smtClean="0">
                <a:solidFill>
                  <a:srgbClr val="00B0F0"/>
                </a:solidFill>
              </a:rPr>
              <a:t>(утвержденный Постановлением ЦИК России от 31 июля 2013 года №185/1287-6 «О Регламенте использования Государственной автоматизированной системы Российской Федерации «Выборы» для решения задач, связанных с автоматизацией избирательных процессов и обеспечением деятельности избирательных комиссий в части информирования о нормативных правовых и иных актах, связанных с организацией и проведением выборов, референдумов, отзывов» с изменениями, внесенными постановлением ЦИК от 02 декабря 2015 г.  №316/1809-6)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981200"/>
            <a:ext cx="9361040" cy="4876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1000" dirty="0" smtClean="0"/>
              <a:t> </a:t>
            </a:r>
          </a:p>
          <a:p>
            <a:pPr algn="just"/>
            <a:r>
              <a:rPr lang="ru-RU" sz="1800" dirty="0" smtClean="0">
                <a:solidFill>
                  <a:srgbClr val="0070C0"/>
                </a:solidFill>
              </a:rPr>
              <a:t>п.2.5 В избирательной комиссии субъекта Российской Федерации, территориальной избирательной комиссии, избирательной комиссии муниципального образования ввод информации в задачу «Право» ГАС «Выборы» осуществляется лицами из числа членов соответствующей избирательной комиссии с правом решающего голоса, сотрудников ее аппарата, системных администраторов, обеспечивающих эксплуатацию КСА в соответствующей избирательной комиссии, определенными председателем соответствующей избирательной комиссии.</a:t>
            </a:r>
          </a:p>
          <a:p>
            <a:pPr algn="just"/>
            <a:r>
              <a:rPr lang="ru-RU" sz="1800" dirty="0" err="1" smtClean="0">
                <a:solidFill>
                  <a:srgbClr val="0070C0"/>
                </a:solidFill>
              </a:rPr>
              <a:t>пп</a:t>
            </a:r>
            <a:r>
              <a:rPr lang="ru-RU" sz="1800" dirty="0" smtClean="0">
                <a:solidFill>
                  <a:srgbClr val="0070C0"/>
                </a:solidFill>
              </a:rPr>
              <a:t>. 2.7 и 2.8 Председатель избирательной комиссии субъекта Российской Федерации, территориальной избирательной комиссии, избирательной комиссии муниципального образования осуществляет контроль за соблюдением установленного порядка и своевременностью выполнения технологических операций по формированию и ведению базы данных задачи «Право» ГАС «Выборы» на КСА избирательной комиссии субъекта Российской Федерации.</a:t>
            </a:r>
          </a:p>
          <a:p>
            <a:pPr algn="just">
              <a:buNone/>
            </a:pPr>
            <a:endParaRPr lang="ru-RU" sz="18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975" y="-40481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975" y="-40481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975" y="-40481"/>
            <a:ext cx="9251950" cy="69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Водоворот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365BB0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доворот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>
            <a:srgbClr val="00FFCC"/>
          </a:buClr>
          <a:buSzPct val="75000"/>
          <a:buFont typeface="Monotype Sorts" pitchFamily="2" charset="2"/>
          <a:buChar char="n"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>
            <a:srgbClr val="00FFCC"/>
          </a:buClr>
          <a:buSzPct val="75000"/>
          <a:buFont typeface="Monotype Sorts" pitchFamily="2" charset="2"/>
          <a:buChar char="n"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одоворот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оворот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оворот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14564</TotalTime>
  <Words>195</Words>
  <Application>Microsoft Office PowerPoint</Application>
  <PresentationFormat>Экран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Водоворот</vt:lpstr>
      <vt:lpstr>Задача «Право»   </vt:lpstr>
      <vt:lpstr>Виды документов, вводимых в задачу «Право» ГАС «Выборы» </vt:lpstr>
      <vt:lpstr>Задание формализованных показателей</vt:lpstr>
      <vt:lpstr>Регламент (утвержденный Постановлением ЦИК России от 31 июля 2013 года №185/1287-6 «О Регламенте использования Государственной автоматизированной системы Российской Федерации «Выборы» для решения задач, связанных с автоматизацией избирательных процессов и обеспечением деятельности избирательных комиссий в части информирования о нормативных правовых и иных актах, связанных с организацией и проведением выборов, референдумов, отзывов» с изменениями, внесенными постановлением ЦИК от 02 декабря 2015 г.  №316/1809-6)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ВЕСЁЛЫЙ СЛОНЁНОК</dc:title>
  <dc:creator>Камша И М.</dc:creator>
  <cp:lastModifiedBy>USER</cp:lastModifiedBy>
  <cp:revision>220</cp:revision>
  <cp:lastPrinted>2001-09-24T09:05:56Z</cp:lastPrinted>
  <dcterms:created xsi:type="dcterms:W3CDTF">1995-11-07T22:49:56Z</dcterms:created>
  <dcterms:modified xsi:type="dcterms:W3CDTF">2017-10-30T08:54:26Z</dcterms:modified>
</cp:coreProperties>
</file>